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1" r:id="rId18"/>
    <p:sldId id="269" r:id="rId19"/>
    <p:sldId id="276" r:id="rId20"/>
    <p:sldId id="272" r:id="rId21"/>
    <p:sldId id="270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FF00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10" autoAdjust="0"/>
  </p:normalViewPr>
  <p:slideViewPr>
    <p:cSldViewPr>
      <p:cViewPr>
        <p:scale>
          <a:sx n="80" d="100"/>
          <a:sy n="80" d="100"/>
        </p:scale>
        <p:origin x="-132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DE4C72-EEA3-41E4-9586-7BD6D499F3A7}" type="datetimeFigureOut">
              <a:rPr lang="it-IT"/>
              <a:pPr>
                <a:defRPr/>
              </a:pPr>
              <a:t>18/07/2017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60D58A-DE28-4AD3-8533-4B51AA902A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15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C4A011-8D1B-4F9A-A0EC-EA8952F62403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5C785-5D1F-421C-9C02-2E8C3E89E6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684D-1E0C-4DFC-9929-A562A1B995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3FB3-9983-4FE1-B325-3EB7B76FCC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74383-D863-4839-BFA7-2ADA380608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B3685-9ACE-4B3B-8BA4-FC908133E4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92C45-4B3C-46C8-9E2C-F6756F6109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DC802-9D43-4E74-8D2A-FCA7983841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44C6-CEF8-4890-B671-DBBAEB1B47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1ADC-6629-44DE-B1B9-6B3AAAF5CA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BCF9-BEF7-47C6-BD48-DFF17F8C6A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26B3-DE12-4574-A9DC-FA531BF866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D0CD7-0105-42EE-81CC-A22F584778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57046A-0248-4413-A5D8-6DFCAE626D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hyperlink" Target="mailto:moic82200c@istruzione.it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356100" y="260350"/>
          <a:ext cx="466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961905" imgH="1104762" progId="">
                  <p:embed/>
                </p:oleObj>
              </mc:Choice>
              <mc:Fallback>
                <p:oleObj r:id="rId3" imgW="961905" imgH="110476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60350"/>
                        <a:ext cx="4667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116013" y="765175"/>
            <a:ext cx="67500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900"/>
              <a:t>Distretto scolastico n 19 di Modena</a:t>
            </a:r>
          </a:p>
          <a:p>
            <a:pPr algn="ctr"/>
            <a:r>
              <a:rPr lang="it-IT" sz="900" b="1"/>
              <a:t> </a:t>
            </a:r>
            <a:r>
              <a:rPr lang="it-IT" sz="900" b="1" u="sng"/>
              <a:t> ISTITUTO COMPRENSIVO </a:t>
            </a:r>
            <a:r>
              <a:rPr lang="it-IT" sz="900" b="1" u="sng">
                <a:latin typeface="Times New Roman" pitchFamily="18" charset="0"/>
              </a:rPr>
              <a:t>SASSUOLO</a:t>
            </a:r>
            <a:r>
              <a:rPr lang="it-IT" sz="900" b="1" u="sng"/>
              <a:t> 3° SUD</a:t>
            </a:r>
            <a:endParaRPr lang="it-IT" sz="900"/>
          </a:p>
          <a:p>
            <a:pPr algn="ctr"/>
            <a:r>
              <a:rPr lang="it-IT" sz="900" b="1"/>
              <a:t>Presidenza/ Segreteria: Via Mercadante, 4- 41049 Sassuolo –</a:t>
            </a:r>
            <a:endParaRPr lang="it-IT" sz="900"/>
          </a:p>
          <a:p>
            <a:pPr algn="ctr"/>
            <a:r>
              <a:rPr lang="en-US" sz="900" b="1"/>
              <a:t>Tel (0536) 1844601- Fax ( 0536) 1844609</a:t>
            </a:r>
            <a:endParaRPr lang="it-IT" sz="900"/>
          </a:p>
          <a:p>
            <a:pPr algn="ctr"/>
            <a:r>
              <a:rPr lang="en-US" sz="900"/>
              <a:t>C.F:93036680366 mail : </a:t>
            </a:r>
            <a:r>
              <a:rPr lang="en-US" sz="900">
                <a:hlinkClick r:id="rId5"/>
              </a:rPr>
              <a:t>moic82200c@istruzione.it</a:t>
            </a:r>
            <a:endParaRPr lang="it-IT" sz="900"/>
          </a:p>
          <a:p>
            <a:pPr algn="ctr"/>
            <a:r>
              <a:rPr lang="it-IT" sz="900"/>
              <a:t>Sito dell’Istituto :</a:t>
            </a:r>
            <a:r>
              <a:rPr lang="it-IT" sz="900" u="sng"/>
              <a:t>www.scuole.sassuolo.mo.it</a:t>
            </a:r>
          </a:p>
        </p:txBody>
      </p:sp>
      <p:sp>
        <p:nvSpPr>
          <p:cNvPr id="1028" name="WordArt 6"/>
          <p:cNvSpPr>
            <a:spLocks noChangeArrowheads="1" noChangeShapeType="1" noTextEdit="1"/>
          </p:cNvSpPr>
          <p:nvPr/>
        </p:nvSpPr>
        <p:spPr bwMode="auto">
          <a:xfrm>
            <a:off x="2987675" y="1700213"/>
            <a:ext cx="31908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97470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PIANO ANNUALE</a:t>
            </a:r>
          </a:p>
          <a:p>
            <a:pPr algn="ctr"/>
            <a:r>
              <a:rPr lang="it-IT" sz="3600" kern="10">
                <a:ln w="9525">
                  <a:solidFill>
                    <a:srgbClr val="97470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PER L'INCLUSIONE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84613" y="2827338"/>
            <a:ext cx="11464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1200" b="1" i="1" dirty="0">
                <a:latin typeface="Times New Roman" pitchFamily="18" charset="0"/>
              </a:rPr>
              <a:t>A.S. </a:t>
            </a:r>
            <a:r>
              <a:rPr lang="it-IT" sz="1200" b="1" i="1" dirty="0" smtClean="0">
                <a:latin typeface="Times New Roman" pitchFamily="18" charset="0"/>
              </a:rPr>
              <a:t>2017/2018</a:t>
            </a:r>
            <a:endParaRPr lang="it-IT" sz="1200" dirty="0">
              <a:latin typeface="Times New Roman" pitchFamily="18" charset="0"/>
            </a:endParaRPr>
          </a:p>
        </p:txBody>
      </p:sp>
      <p:pic>
        <p:nvPicPr>
          <p:cNvPr id="1030" name="Immagine 1" descr="https://integrazioneinclusione.files.wordpress.com/2013/05/normativa-b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3068638"/>
            <a:ext cx="2400300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71438" y="5653088"/>
            <a:ext cx="89646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400" b="1">
                <a:solidFill>
                  <a:srgbClr val="008000"/>
                </a:solidFill>
                <a:latin typeface="Times New Roman" pitchFamily="18" charset="0"/>
              </a:rPr>
              <a:t>“</a:t>
            </a:r>
            <a:r>
              <a:rPr lang="it-IT" sz="1400" b="1" i="1">
                <a:solidFill>
                  <a:srgbClr val="008000"/>
                </a:solidFill>
                <a:latin typeface="Times New Roman" pitchFamily="18" charset="0"/>
              </a:rPr>
              <a:t>E’ compito della Repubblica rimuovere gli ostacoli di ordine economico e sociale, che, limitando di fatto la libertà e l’uguaglianza dei cittadini, impediscono il pieno sviluppo della persona  umana e l’effettiva partecipazione di tutti i lavoratori all’organizzazione politica, economica e sociale del Paese”.</a:t>
            </a:r>
            <a:r>
              <a:rPr lang="it-IT" sz="1400">
                <a:solidFill>
                  <a:srgbClr val="008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it-IT" sz="1400">
                <a:solidFill>
                  <a:srgbClr val="008000"/>
                </a:solidFill>
                <a:latin typeface="Times New Roman" pitchFamily="18" charset="0"/>
              </a:rPr>
              <a:t>(Art. 3, comma2 Costituzione Italiana)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9" name="Group 89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302944" cy="5074403"/>
        </p:xfrm>
        <a:graphic>
          <a:graphicData uri="http://schemas.openxmlformats.org/drawingml/2006/table">
            <a:tbl>
              <a:tblPr/>
              <a:tblGrid>
                <a:gridCol w="4681538"/>
                <a:gridCol w="2662238"/>
                <a:gridCol w="959168"/>
              </a:tblGrid>
              <a:tr h="8016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C. Coinvolgimento docenti curricolari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Attraverso…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Sì/ No/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06">
                <a:tc rowSpan="5">
                  <a:txBody>
                    <a:bodyPr/>
                    <a:lstStyle/>
                    <a:p>
                      <a:pPr algn="r"/>
                      <a:r>
                        <a:rPr lang="it-IT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Coordinatori di classe e simili</a:t>
                      </a:r>
                      <a:endParaRPr lang="it-IT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Partecipazione a GLI e GLHI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6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Rapporti con le famiglie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Tutoraggio alunni</a:t>
                      </a:r>
                      <a:endParaRPr lang="it-IT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84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</a:t>
                      </a:r>
                      <a:r>
                        <a:rPr lang="it-IT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didattico-educativi</a:t>
                      </a:r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prevalente</a:t>
                      </a:r>
                      <a:r>
                        <a:rPr lang="it-IT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tematica inclusiva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25">
                <a:tc rowSpan="5">
                  <a:txBody>
                    <a:bodyPr/>
                    <a:lstStyle/>
                    <a:p>
                      <a:endParaRPr lang="it-IT" dirty="0" smtClean="0"/>
                    </a:p>
                    <a:p>
                      <a:pPr algn="r"/>
                      <a:r>
                        <a:rPr lang="it-IT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Docenti con specifica formazione</a:t>
                      </a:r>
                      <a:endParaRPr lang="it-IT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Partecipazione a GLI e GLHI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Rapporti con le famiglie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Tutoraggio alunni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84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didattico-educativi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prevalente tematica inclusiva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89"/>
          <p:cNvGraphicFramePr>
            <a:graphicFrameLocks/>
          </p:cNvGraphicFramePr>
          <p:nvPr/>
        </p:nvGraphicFramePr>
        <p:xfrm>
          <a:off x="457200" y="274638"/>
          <a:ext cx="8302944" cy="2368802"/>
        </p:xfrm>
        <a:graphic>
          <a:graphicData uri="http://schemas.openxmlformats.org/drawingml/2006/table">
            <a:tbl>
              <a:tblPr/>
              <a:tblGrid>
                <a:gridCol w="4681538"/>
                <a:gridCol w="2662238"/>
                <a:gridCol w="959168"/>
              </a:tblGrid>
              <a:tr h="614606">
                <a:tc rowSpan="5">
                  <a:txBody>
                    <a:bodyPr/>
                    <a:lstStyle/>
                    <a:p>
                      <a:pPr algn="r"/>
                      <a:r>
                        <a:rPr lang="it-IT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Altri</a:t>
                      </a:r>
                      <a:r>
                        <a:rPr lang="it-IT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docenti</a:t>
                      </a:r>
                      <a:endParaRPr lang="it-IT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Partecipazione a GLI e GLHI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69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Rapporti con le famiglie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Tutoraggio alunni</a:t>
                      </a:r>
                      <a:endParaRPr lang="it-IT" sz="1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84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</a:t>
                      </a:r>
                      <a:r>
                        <a:rPr lang="it-IT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didattico-educativi</a:t>
                      </a:r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prevalente</a:t>
                      </a:r>
                      <a:r>
                        <a:rPr lang="it-IT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tematica inclusiva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5" name="Group 617"/>
          <p:cNvGraphicFramePr>
            <a:graphicFrameLocks noGrp="1"/>
          </p:cNvGraphicFramePr>
          <p:nvPr>
            <p:ph/>
          </p:nvPr>
        </p:nvGraphicFramePr>
        <p:xfrm>
          <a:off x="457200" y="765175"/>
          <a:ext cx="8229600" cy="6126480"/>
        </p:xfrm>
        <a:graphic>
          <a:graphicData uri="http://schemas.openxmlformats.org/drawingml/2006/table">
            <a:tbl>
              <a:tblPr/>
              <a:tblGrid>
                <a:gridCol w="4681538"/>
                <a:gridCol w="2662237"/>
                <a:gridCol w="885825"/>
              </a:tblGrid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D. Coinvolgimento personale ATA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Assistenza alunni disabili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parte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Progetti di inclusione/laboratori integrati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Altro: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E. Coinvolgimento famiglie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Informazione /formazione su genitorialità e psicopedagogia dell’età evolutiva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Coinvolgimento in progetti di inclusione 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Coinvolgimento in attività di promozione della comunità educante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Altro: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Partecipazione a GLHI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Progetto”Star bene a scuola”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F. Rapporti con servizi socio-sanitari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    territoriali e istituzioni deputate alla sicurezza.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Rapporti con CTS /CTI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Accordi di programma formalizzati sulla disabilità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Accordi di programma /Protocolli di intesa formalizzati sul disagio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Procedure condivise di intervento sulla disabilità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Calibri" pitchFamily="34" charset="0"/>
                        </a:rPr>
                        <a:t>Procedure condivise di intervento sul disagio e simili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28625" y="714375"/>
          <a:ext cx="8229600" cy="2926080"/>
        </p:xfrm>
        <a:graphic>
          <a:graphicData uri="http://schemas.openxmlformats.org/drawingml/2006/table">
            <a:tbl>
              <a:tblPr/>
              <a:tblGrid>
                <a:gridCol w="4681538"/>
                <a:gridCol w="2662237"/>
                <a:gridCol w="885825"/>
              </a:tblGrid>
              <a:tr h="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Progetti territoriali integrati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Progetti integrati a livello di singola scuola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Rapporti con CTS/CTI: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- comodato d’uso di testi e materiali;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- formazione docenti;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- Sportello Autismo.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Altro: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Procedure condivise sui DSA (screening classi prima e seconda Scuola primaria)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17" name="Group 161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9235440"/>
        </p:xfrm>
        <a:graphic>
          <a:graphicData uri="http://schemas.openxmlformats.org/drawingml/2006/table">
            <a:tbl>
              <a:tblPr/>
              <a:tblGrid>
                <a:gridCol w="4681538"/>
                <a:gridCol w="2662237"/>
                <a:gridCol w="885825"/>
              </a:tblGrid>
              <a:tr h="0">
                <a:tc row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G. Rapporti con privato, volontariato e pubblico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territoriali integrati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integrati a livello di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singola scuola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a livello di reti di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Scuole: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Progetto” Attività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potenziamento BES/DSA”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(continuità scuola primaria-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secondaria di primo grado).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6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collaborazione con la Facoltà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 Scienze della Formazione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dell’Università di Modena 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Reggio Emilia;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collaborazione con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l’Associazione Gancio (Reggio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Emilia) per il progetto “Scuola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tirocinii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”.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sì</a:t>
                      </a:r>
                      <a:endParaRPr lang="it-IT" sz="1400" b="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 row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H. Formazione docenti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Strategie e metodologie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educativo-didattiche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/gestione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della classe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2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Didattica speciale e progetti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educativo-didattici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prevalente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tematica inclusiva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4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Didattica interculturale/italiano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Psicologia e psicopatologia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dell’età evolutiva (compresi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DSA, ADHD, ecc,)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Progetti di formazione su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specifiche disabilità (Autismo,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ADHD,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Intellettive,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sensoriali …)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  <a:endParaRPr lang="it-IT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Prevenzione abuso nella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prima infanzia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Bullismo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4" name="Group 51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029200"/>
        </p:xfrm>
        <a:graphic>
          <a:graphicData uri="http://schemas.openxmlformats.org/drawingml/2006/table">
            <a:tbl>
              <a:tblPr/>
              <a:tblGrid>
                <a:gridCol w="6384925"/>
                <a:gridCol w="368300"/>
                <a:gridCol w="369888"/>
                <a:gridCol w="368300"/>
                <a:gridCol w="369887"/>
                <a:gridCol w="3683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Sintesi dei punti di forza e di criticità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rilevati*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Aspetti organizzativi e gestionali coinvolti nel cambiamento inclusivo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Possibilità di strutturare percorsi specifici di formazione e aggiornamento dei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docenti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Adozione di strategie di valutazione coerenti con prassi inclusive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Organizzazione dei diversi tipi di sostegno presenti all’interno della scuola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Organizzazione dei diversi tipi di sostegno presenti all’esterno della scuola, 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rapporto ai diversi servizi esistenti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Sviluppo di un curricolo attento alle diversità e alla promozione di percorsi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formativi inclusivi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Valorizzazione delle risorse esistenti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Acquisizione e distribuzione di risorse aggiuntive utilizzabili per la realizzazione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dei progetti di inclusione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Attenzione dedicata alle fasi di passaggio tra i diversi ordini di scuola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(continuità)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*= 0: per niente 1: poco 2: abbastanza 3: molto 4: moltissimo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Adattato dagli indicatori UNESCO per la valutazione del grado di 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inclusività</a:t>
                      </a: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dei sistemi scolastici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14313" y="142875"/>
            <a:ext cx="8786812" cy="493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2000" b="1">
                <a:solidFill>
                  <a:srgbClr val="008000"/>
                </a:solidFill>
                <a:latin typeface="Times New Roman" pitchFamily="18" charset="0"/>
              </a:rPr>
              <a:t>Parte II – Obiettivi di incremento dell’inclusività proposti per il prossimo anno</a:t>
            </a:r>
            <a:endParaRPr lang="it-IT" sz="2000">
              <a:solidFill>
                <a:srgbClr val="008000"/>
              </a:solidFill>
            </a:endParaRPr>
          </a:p>
        </p:txBody>
      </p:sp>
      <p:graphicFrame>
        <p:nvGraphicFramePr>
          <p:cNvPr id="23583" name="Group 31"/>
          <p:cNvGraphicFramePr>
            <a:graphicFrameLocks noGrp="1"/>
          </p:cNvGraphicFramePr>
          <p:nvPr>
            <p:ph/>
          </p:nvPr>
        </p:nvGraphicFramePr>
        <p:xfrm>
          <a:off x="179388" y="765175"/>
          <a:ext cx="8820150" cy="5882640"/>
        </p:xfrm>
        <a:graphic>
          <a:graphicData uri="http://schemas.openxmlformats.org/drawingml/2006/table">
            <a:tbl>
              <a:tblPr/>
              <a:tblGrid>
                <a:gridCol w="8820150"/>
              </a:tblGrid>
              <a:tr h="53070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Aspetti organizzativi e gestionali coinvolti nel cambiamento inclusivo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(chi fa cosa, livelli di responsabilità nelle pratiche di intervento)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Dirigente scolastico: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promuove iniziative finalizzate all’inclusione;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esplicita i criteri e le procedure di utilizzo delle risorse professionali presenti.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Gruppo di lavoro per l’inclusione (GLI):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promuove una cultura dell’inclusione;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raccoglie la documentazione relativa agli interventi didattico – educativi;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elabora una proposta di PAI (Piano Annuale per l’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Inclusività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riferito a tutti gli alunni con BES, da redigere al termine di ogni anno scolastico, con il supporto/apporto delle Funzioni Strumentali;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collabora alla continuità nei percorsi didattici.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Funzione Strumentale“Inclusione”: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rileva gli alunni con Bisogni Educativi Speciali presenti nella scuola;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collabora alla stesura del Piano Annuale per l’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Inclusività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fornisce consulenza e sostegno a docenti e alunni;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elabora linee guida per la formulazione del PDP per gli alunni con BES e DSA;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raccoglie i Piani di lavoro (PEI e PDP);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collabora alla continuità nei percorsi didattici.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rapporti con la segreteria per gli adempimenti relativi agli organici docenti di sostegno;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rapporti con il territorio: Comune, associazioni, ASL, Servizi sociali.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50" y="793750"/>
          <a:ext cx="8359779" cy="3778566"/>
        </p:xfrm>
        <a:graphic>
          <a:graphicData uri="http://schemas.openxmlformats.org/drawingml/2006/table">
            <a:tbl>
              <a:tblPr/>
              <a:tblGrid>
                <a:gridCol w="8359779"/>
              </a:tblGrid>
              <a:tr h="3778566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CC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Consigli di classe/Team docenti:</a:t>
                      </a:r>
                      <a:endParaRPr lang="it-IT" sz="1600" dirty="0" smtClean="0">
                        <a:solidFill>
                          <a:srgbClr val="CC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individuano casi in cui sia necessaria e opportuna l’adozione di una personalizzazione 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4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della didattica (con l’eventuale supporto di misure compensative e </a:t>
                      </a:r>
                      <a:r>
                        <a:rPr lang="it-IT" sz="1400" b="1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dispensative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prendono atto di tutte le certificazioni e delle relazioni cliniche;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rilevano alunni con BES;</a:t>
                      </a:r>
                      <a:r>
                        <a:rPr lang="it-IT" sz="1400" b="1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definiscono gli interventi </a:t>
                      </a:r>
                      <a:r>
                        <a:rPr lang="it-IT" sz="1400" b="1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educativo-didattici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elaborano e applicano i Piani di lavoro (PEI e PDP);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collaborano con le famiglie e il territorio.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it-IT" sz="1600" b="1" dirty="0" smtClean="0">
                          <a:solidFill>
                            <a:srgbClr val="CC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Collegio dei docenti:</a:t>
                      </a:r>
                      <a:endParaRPr lang="it-IT" sz="1600" dirty="0" smtClean="0">
                        <a:solidFill>
                          <a:srgbClr val="CC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 proposta del GLI delibera il Piano Annuale per l’Inclusione (mese di giugno);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esplicita nel PTOF l’impegno programmatico per l’inclusione;</a:t>
                      </a:r>
                      <a:endParaRPr lang="it-IT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partecipa ad azioni di formazione e/o prevenzione concordate anche a livello territoriale.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43" name="Group 43"/>
          <p:cNvGraphicFramePr>
            <a:graphicFrameLocks noGrp="1"/>
          </p:cNvGraphicFramePr>
          <p:nvPr>
            <p:ph sz="half" idx="1"/>
          </p:nvPr>
        </p:nvGraphicFramePr>
        <p:xfrm>
          <a:off x="357188" y="263525"/>
          <a:ext cx="7859713" cy="4877125"/>
        </p:xfrm>
        <a:graphic>
          <a:graphicData uri="http://schemas.openxmlformats.org/drawingml/2006/table">
            <a:tbl>
              <a:tblPr/>
              <a:tblGrid>
                <a:gridCol w="7859713"/>
              </a:tblGrid>
              <a:tr h="101194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Organizzazione dei diversi tipi di sostegno presenti all’interno della scuola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sede di GLH di Istituto si provvederà all’attribuzione delle ore di sostegno,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didattico ed educativo, a partire dalle risorse assegnate alla scuola.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 risorse verranno assegnate tenendo conto dei criteri di ripartizione a garanzia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della trasparenza nella loro gestione, approvati dal Dirigente e dal GLH di Istituto 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 forniranno le linee guida per l’applicazione del servizio PEA di plesso (messo a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disposizione dal Comune di Sassuolo) per assicurare un intervento più strutturato e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funzionale alle attività di inclusione da parte di queste figure.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Organizzazione dei diversi tipi di sostegno presenti all’esterno della scuola, in rapporto ai diversi servizi esistenti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 auspica che i servizi di NPIA e i Servizi Sociali del territorio , più presenti nel corso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 corrente anno scolastico, proseguano e incrementino la loro disponibilità e la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collaborazione con la scuola, nell’individuare, progettare e monitorare azioni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condivise di fronte a situazioni particolarmente problematiche (disagio, dispersione,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diagnosi di alunni in difficoltà).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3"/>
          <p:cNvGraphicFramePr>
            <a:graphicFrameLocks/>
          </p:cNvGraphicFramePr>
          <p:nvPr/>
        </p:nvGraphicFramePr>
        <p:xfrm>
          <a:off x="357188" y="263525"/>
          <a:ext cx="7859713" cy="3022599"/>
        </p:xfrm>
        <a:graphic>
          <a:graphicData uri="http://schemas.openxmlformats.org/drawingml/2006/table">
            <a:tbl>
              <a:tblPr/>
              <a:tblGrid>
                <a:gridCol w="7859713"/>
              </a:tblGrid>
              <a:tr h="30225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Acquisizione e distribuzione di risorse aggiuntive utilizzabili per la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realizzazione dei progetti di inclusione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auspicabile la disponibilità, all’inizio dell’anno scolastico, delle risorse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finanziarie aggiuntive per progettare e realizzare interventi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educativo-didattici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sostegno degli alunni con maggiori difficoltà.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Servirebbe un ampliamento dei supporti didattici e multimediali nelle sezioni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delle scuole dell’infanzia, ed un miglioramento della funzionalità degli strumenti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digitali nelle aule, nei laboratori di informatica e nelle altre aule laboratorio presenti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nelle diverse  scuole.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Sarebbero necessari PC portatili o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nelle sezioni/ classi delle diverse scuole che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accolgono alunni con Bisogni Educativi Speciali.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auspicabile l’adesione alle opportunità offerte dai progetti PON.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79388" y="563563"/>
            <a:ext cx="8785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400" b="1" i="1">
                <a:solidFill>
                  <a:srgbClr val="008000"/>
                </a:solidFill>
              </a:rPr>
              <a:t>“Ogni alunno, con continuità o per determinati periodi, può manifestare dei Bisogni Educativi Speciali per motivi fisici, biologici, fisiologici o anche per motivi psicologici, sociali, rispetto ai quali è necessario che le scuole offrano adeguata e personalizzata risposta.” (D.M. 27/12/2012)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79388" y="1773238"/>
            <a:ext cx="860425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1" dirty="0">
                <a:solidFill>
                  <a:srgbClr val="008000"/>
                </a:solidFill>
              </a:rPr>
              <a:t>Quali sono i BES?</a:t>
            </a:r>
          </a:p>
          <a:p>
            <a:pPr algn="ctr"/>
            <a:endParaRPr lang="it-IT" sz="2400" dirty="0">
              <a:solidFill>
                <a:srgbClr val="008000"/>
              </a:solidFill>
            </a:endParaRPr>
          </a:p>
          <a:p>
            <a:r>
              <a:rPr lang="it-IT" dirty="0"/>
              <a:t>La Direttiva Ministeriale 27 dicembre 2012 tenta di fornire una risposta alle esigenze degli alunni con bisogni educativi speciali individuandone le caratteristiche ed evidenziando i passaggi necessari a garantire loro l’inclusione scolastica e il massimo successo formativo possibile, estendendo a tutti gli studenti in difficoltà il diritto alla personalizzazione dell’apprendimento.</a:t>
            </a:r>
          </a:p>
          <a:p>
            <a:r>
              <a:rPr lang="it-IT" dirty="0"/>
              <a:t>Nella Direttiva sono individuate tre grandi aree:</a:t>
            </a:r>
          </a:p>
          <a:p>
            <a:endParaRPr lang="it-IT" dirty="0"/>
          </a:p>
          <a:p>
            <a:r>
              <a:rPr lang="it-IT" b="1" dirty="0">
                <a:solidFill>
                  <a:srgbClr val="CC0000"/>
                </a:solidFill>
              </a:rPr>
              <a:t>1. disabilità;</a:t>
            </a:r>
          </a:p>
          <a:p>
            <a:r>
              <a:rPr lang="it-IT" b="1" dirty="0">
                <a:solidFill>
                  <a:srgbClr val="CC0000"/>
                </a:solidFill>
              </a:rPr>
              <a:t>2. disturbi evolutivi specifici;</a:t>
            </a:r>
          </a:p>
          <a:p>
            <a:r>
              <a:rPr lang="it-IT" b="1" dirty="0">
                <a:solidFill>
                  <a:srgbClr val="CC0000"/>
                </a:solidFill>
              </a:rPr>
              <a:t>3. svantaggio socioeconomico, linguistico, culturale.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-20932"/>
          <a:ext cx="7859713" cy="6736080"/>
        </p:xfrm>
        <a:graphic>
          <a:graphicData uri="http://schemas.openxmlformats.org/drawingml/2006/table">
            <a:tbl>
              <a:tblPr/>
              <a:tblGrid>
                <a:gridCol w="7859713"/>
              </a:tblGrid>
              <a:tr h="25135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Attenzione dedicata alla continuità tra i diversi ordini di scuola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L’Istituto dedica un valore particolare ai percorsi di continuità programmati, condivisi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 coordinati dai docenti dei diversi ordini di scuola.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Sono state consolidate e migliorate le attività di continuità tra i diversi ordini di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scuola , anche attraverso progetti  di accompagnamento, quando necessario, per gli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alunni con certificazione  scolastica (Legge 104/92).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auspicabile proseguire , per i neo-iscritti alla scuola secondaria, la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partecipazione dei docenti di scuola primaria nei consigli di classe di inizio anno 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completamento del passaggio di informazioni relativo a tutti gli alunni con BES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inseriti nella classe.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opportuno prevedere attività di monitoraggio e verifica  del percorso degli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alunni con BES al termine della scuola secondaria di primo grado.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auspicabile rafforzare la progettazione in verticale tra i diversi ordini di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scuola.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Possibilità di strutturare percorsi specifici di formazione e aggiornamento degli insegnanti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opportuno organizzare corsi di formazione o autoformazione su tematiche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Inclusive, sulle modalità e le tecniche di intervento (anche con l’uso delle nuove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tecnologie per la didattica), gruppo dei pari e apprendimento cooperativo come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strategia compensativa per i bisogni educativi speciali e per potenziare l’uso della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didattica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laboratoriale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 proporranno gruppi di lavoro tra i docenti di sostegno dei diversi ordini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 scuola, per condividere materiali, metodologie, strategie e confrontarsi sulle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diverse tipologie di disabilità presenti nell’istituto.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Sarebbe opportuno proseguire l’organizzazione di  eventi o iniziative volti 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promuovere e sostenere la cultura dell’inclusione e dedicati a specifiche tematiche.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81025" y="223522"/>
            <a:ext cx="78073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dirty="0">
                <a:latin typeface="Times New Roman" pitchFamily="18" charset="0"/>
              </a:rPr>
              <a:t>Approvato dal Gruppo di Lavoro per l’Inclusione in data  </a:t>
            </a:r>
            <a:r>
              <a:rPr lang="it-IT" dirty="0" smtClean="0">
                <a:latin typeface="Times New Roman" pitchFamily="18" charset="0"/>
              </a:rPr>
              <a:t>19/06/2017</a:t>
            </a:r>
            <a:endParaRPr lang="it-IT" dirty="0">
              <a:latin typeface="Times New Roman" pitchFamily="18" charset="0"/>
            </a:endParaRPr>
          </a:p>
          <a:p>
            <a:r>
              <a:rPr lang="it-IT" dirty="0">
                <a:latin typeface="Times New Roman" pitchFamily="18" charset="0"/>
              </a:rPr>
              <a:t>Deliberato dal Collegio dei Docenti in data  </a:t>
            </a:r>
            <a:r>
              <a:rPr lang="it-IT" dirty="0" smtClean="0">
                <a:latin typeface="Times New Roman" pitchFamily="18" charset="0"/>
              </a:rPr>
              <a:t>29/06/2017</a:t>
            </a:r>
            <a:endParaRPr lang="it-IT" dirty="0">
              <a:latin typeface="Times New Roman" pitchFamily="18" charset="0"/>
            </a:endParaRPr>
          </a:p>
          <a:p>
            <a:endParaRPr lang="it-IT" dirty="0">
              <a:latin typeface="Times New Roman" pitchFamily="18" charset="0"/>
            </a:endParaRPr>
          </a:p>
          <a:p>
            <a:r>
              <a:rPr lang="it-IT" dirty="0">
                <a:latin typeface="Times New Roman" pitchFamily="18" charset="0"/>
              </a:rPr>
              <a:t>Allegati:</a:t>
            </a:r>
          </a:p>
          <a:p>
            <a:pPr>
              <a:buFont typeface="Wingdings" pitchFamily="2" charset="2"/>
              <a:buChar char="Ø"/>
            </a:pPr>
            <a:r>
              <a:rPr lang="it-IT" dirty="0">
                <a:latin typeface="Times New Roman" pitchFamily="18" charset="0"/>
              </a:rPr>
              <a:t>Proposta di assegnazione organico di sostegno e altre risorse specifiche (AEC, Assistenti Comunicazione, ecc.).</a:t>
            </a:r>
          </a:p>
          <a:p>
            <a:endParaRPr lang="it-IT" b="1" dirty="0">
              <a:latin typeface="Times New Roman" pitchFamily="18" charset="0"/>
            </a:endParaRPr>
          </a:p>
          <a:p>
            <a:r>
              <a:rPr lang="it-IT" b="1" dirty="0">
                <a:solidFill>
                  <a:srgbClr val="CC0000"/>
                </a:solidFill>
                <a:latin typeface="Times New Roman" pitchFamily="18" charset="0"/>
              </a:rPr>
              <a:t>Normativa di riferimento:</a:t>
            </a:r>
            <a:endParaRPr lang="it-IT" dirty="0">
              <a:solidFill>
                <a:srgbClr val="CC0000"/>
              </a:solidFill>
              <a:latin typeface="Times New Roman" pitchFamily="18" charset="0"/>
            </a:endParaRPr>
          </a:p>
          <a:p>
            <a:endParaRPr lang="it-IT" dirty="0" smtClean="0">
              <a:solidFill>
                <a:srgbClr val="CC0000"/>
              </a:solidFill>
              <a:latin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</a:rPr>
              <a:t>Legge 517/77</a:t>
            </a:r>
          </a:p>
          <a:p>
            <a:r>
              <a:rPr lang="it-IT" dirty="0" smtClean="0">
                <a:latin typeface="Times New Roman" pitchFamily="18" charset="0"/>
              </a:rPr>
              <a:t>Legge 104 del ‘92</a:t>
            </a:r>
          </a:p>
          <a:p>
            <a:r>
              <a:rPr lang="it-IT" dirty="0" smtClean="0">
                <a:latin typeface="Times New Roman" pitchFamily="18" charset="0"/>
              </a:rPr>
              <a:t>Legge 170 del 2010</a:t>
            </a:r>
            <a:endParaRPr lang="it-IT" dirty="0">
              <a:latin typeface="Times New Roman" pitchFamily="18" charset="0"/>
            </a:endParaRPr>
          </a:p>
          <a:p>
            <a:r>
              <a:rPr lang="it-IT" dirty="0">
                <a:latin typeface="Times New Roman" pitchFamily="18" charset="0"/>
              </a:rPr>
              <a:t>D.M. 27/12/2012</a:t>
            </a:r>
          </a:p>
          <a:p>
            <a:r>
              <a:rPr lang="it-IT" dirty="0">
                <a:latin typeface="Times New Roman" pitchFamily="18" charset="0"/>
              </a:rPr>
              <a:t>C.M. </a:t>
            </a:r>
            <a:r>
              <a:rPr lang="it-IT" dirty="0" err="1">
                <a:latin typeface="Times New Roman" pitchFamily="18" charset="0"/>
              </a:rPr>
              <a:t>N°</a:t>
            </a:r>
            <a:r>
              <a:rPr lang="it-IT" dirty="0">
                <a:latin typeface="Times New Roman" pitchFamily="18" charset="0"/>
              </a:rPr>
              <a:t>. 8 06/03/2013</a:t>
            </a:r>
          </a:p>
          <a:p>
            <a:r>
              <a:rPr lang="it-IT" dirty="0">
                <a:latin typeface="Times New Roman" pitchFamily="18" charset="0"/>
              </a:rPr>
              <a:t>Nota ministeriale </a:t>
            </a:r>
            <a:r>
              <a:rPr lang="it-IT" dirty="0" err="1">
                <a:latin typeface="Times New Roman" pitchFamily="18" charset="0"/>
              </a:rPr>
              <a:t>N°</a:t>
            </a:r>
            <a:r>
              <a:rPr lang="it-IT" dirty="0">
                <a:latin typeface="Times New Roman" pitchFamily="18" charset="0"/>
              </a:rPr>
              <a:t>. 1551 27/06/2013</a:t>
            </a:r>
          </a:p>
          <a:p>
            <a:r>
              <a:rPr lang="it-IT" dirty="0">
                <a:latin typeface="Times New Roman" pitchFamily="18" charset="0"/>
              </a:rPr>
              <a:t>Nota ministeriale </a:t>
            </a:r>
            <a:r>
              <a:rPr lang="it-IT" dirty="0" err="1">
                <a:latin typeface="Times New Roman" pitchFamily="18" charset="0"/>
              </a:rPr>
              <a:t>N°</a:t>
            </a:r>
            <a:r>
              <a:rPr lang="it-IT" dirty="0">
                <a:latin typeface="Times New Roman" pitchFamily="18" charset="0"/>
              </a:rPr>
              <a:t>. 2563 22/11/2013</a:t>
            </a:r>
          </a:p>
          <a:p>
            <a:r>
              <a:rPr lang="it-IT" dirty="0">
                <a:latin typeface="Times New Roman" pitchFamily="18" charset="0"/>
              </a:rPr>
              <a:t>Linee guida per alunni disabili 2009</a:t>
            </a:r>
          </a:p>
          <a:p>
            <a:r>
              <a:rPr lang="it-IT" dirty="0">
                <a:latin typeface="Times New Roman" pitchFamily="18" charset="0"/>
              </a:rPr>
              <a:t>Linee guida per alunni stranieri 2014</a:t>
            </a:r>
          </a:p>
          <a:p>
            <a:r>
              <a:rPr lang="it-IT" dirty="0">
                <a:latin typeface="Times New Roman" pitchFamily="18" charset="0"/>
              </a:rPr>
              <a:t>Linee guida per alunni con DSA 2011</a:t>
            </a:r>
          </a:p>
          <a:p>
            <a:r>
              <a:rPr lang="it-IT" dirty="0">
                <a:latin typeface="Times New Roman" pitchFamily="18" charset="0"/>
              </a:rPr>
              <a:t>Linee guida per alunni adottati </a:t>
            </a:r>
            <a:r>
              <a:rPr lang="it-IT" dirty="0" smtClean="0">
                <a:latin typeface="Times New Roman" pitchFamily="18" charset="0"/>
              </a:rPr>
              <a:t>2014</a:t>
            </a:r>
          </a:p>
          <a:p>
            <a:endParaRPr lang="it-IT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619250" y="246063"/>
            <a:ext cx="5665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000" b="1">
                <a:solidFill>
                  <a:srgbClr val="CC0000"/>
                </a:solidFill>
                <a:latin typeface="Times New Roman" pitchFamily="18" charset="0"/>
              </a:rPr>
              <a:t>Aree dello svantaggio scolastico (D. M. 27/12/2012)</a:t>
            </a:r>
          </a:p>
        </p:txBody>
      </p:sp>
      <p:graphicFrame>
        <p:nvGraphicFramePr>
          <p:cNvPr id="4211" name="Group 115"/>
          <p:cNvGraphicFramePr>
            <a:graphicFrameLocks noGrp="1"/>
          </p:cNvGraphicFramePr>
          <p:nvPr>
            <p:ph/>
          </p:nvPr>
        </p:nvGraphicFramePr>
        <p:xfrm>
          <a:off x="468313" y="746125"/>
          <a:ext cx="8424862" cy="5851527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1008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Disabilità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(Legge 104/92)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Ritardo cognitivo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Minorazioni fisiche,psichiche,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sensoriali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Sensoriale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Motoria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Intellettiva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Disturbi evolutivi specifici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Disturbi Specifici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Apprendimento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(DSA – Legge 170/2010)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Dislessia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Disortografia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Disgrafia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Discalculia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8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ADHD/DOP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Disturbo da Deficit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dell’Attenzione/Iperattività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Disturbo Oppositivo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Provocatorio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Borderline cognitivo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Svantaggio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Socio-economico, culturale,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linguistico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Disagio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comportamentale/relazionale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79388" y="182563"/>
            <a:ext cx="86756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400" b="1" i="1">
                <a:solidFill>
                  <a:srgbClr val="008000"/>
                </a:solidFill>
              </a:rPr>
              <a:t>Nella personalizzazione e nell’individuazione del percorso di apprendimento si procede per obbligo di legge per gli alunni certificati in base a specifiche norme (Legge 104/92 e Legge 170/2010). Per gli altri, portatori di esigenze educative speciali, sono invece i docenti (Consiglio di classe e team insegnanti) a esercitare la propria discrezionalità.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1125538"/>
            <a:ext cx="901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b="1">
                <a:solidFill>
                  <a:srgbClr val="CC0000"/>
                </a:solidFill>
              </a:rPr>
              <a:t>Modalità di intervento della scuola in base alle condizioni di partenza dell’alunno.</a:t>
            </a:r>
          </a:p>
        </p:txBody>
      </p:sp>
      <p:graphicFrame>
        <p:nvGraphicFramePr>
          <p:cNvPr id="6283" name="Group 139"/>
          <p:cNvGraphicFramePr>
            <a:graphicFrameLocks noGrp="1"/>
          </p:cNvGraphicFramePr>
          <p:nvPr>
            <p:ph/>
          </p:nvPr>
        </p:nvGraphicFramePr>
        <p:xfrm>
          <a:off x="107950" y="1628775"/>
          <a:ext cx="8964613" cy="5040314"/>
        </p:xfrm>
        <a:graphic>
          <a:graphicData uri="http://schemas.openxmlformats.org/drawingml/2006/table">
            <a:tbl>
              <a:tblPr/>
              <a:tblGrid>
                <a:gridCol w="2933700"/>
                <a:gridCol w="2930525"/>
                <a:gridCol w="1617663"/>
                <a:gridCol w="1482725"/>
              </a:tblGrid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Condizioni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Azioni</a:t>
                      </a: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365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Alunni con disabilità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Legge 104/92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presenza di certificazione si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procede per obbligo di legge.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Assegnazione di specifiche risorse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professionali (docenti di sostegno,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personale educativo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assistenziale).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Redazione del PEI.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66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Alunni con Disturbi Specifici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 Apprendimento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Legge 170/2010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presenza di certificazione si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procede per obbligo di legge.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Redazione del PDP.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12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Alunni con Disturbi evolutivi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specifici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Presenza o assenza di diagnosi.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Individuazione del caso da parte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dei docenti.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Formalizzazione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 percorso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personalizzato: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PDP.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Percorso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personalizzato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formalizzato.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Alunni con svantaggio socio-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economico, culturale 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linguistico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Segnalazione dei Servizi sociali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individuazione del caso da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parte dei docenti.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Formalizzazione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 percorso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personalizzato: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PDP.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Percorso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personalizzato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formalizzato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 descr="Carta"/>
          <p:cNvSpPr>
            <a:spLocks noChangeArrowheads="1" noChangeShapeType="1" noTextEdit="1"/>
          </p:cNvSpPr>
          <p:nvPr/>
        </p:nvSpPr>
        <p:spPr bwMode="auto">
          <a:xfrm>
            <a:off x="1979613" y="981075"/>
            <a:ext cx="4662487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La scuola inclusiva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250825" y="2349500"/>
            <a:ext cx="85058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i="1"/>
              <a:t>Una  scuola inclusiva deve </a:t>
            </a:r>
            <a:r>
              <a:rPr lang="it-IT" sz="2800" b="1" i="1"/>
              <a:t>superare il tradizionale concetto di integrazione</a:t>
            </a:r>
            <a:r>
              <a:rPr lang="it-IT" sz="2800" i="1"/>
              <a:t> centrato su un alunno comunque concepito come “diverso” per il quale si auspicava la maggior partecipazione possibile alla vita scolastica degli “altri” adottando il concetto di </a:t>
            </a:r>
            <a:r>
              <a:rPr lang="it-IT" sz="2800" b="1" i="1"/>
              <a:t>inclusione </a:t>
            </a:r>
            <a:r>
              <a:rPr lang="it-IT" sz="2800" i="1"/>
              <a:t>focalizzato sul contesto educativo, che ha come obiettivo la partecipazione di tutti, ciascuno con le proprie modalità.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42988" y="260350"/>
            <a:ext cx="6505575" cy="403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b="1">
                <a:solidFill>
                  <a:srgbClr val="008000"/>
                </a:solidFill>
                <a:latin typeface="Times New Roman" pitchFamily="18" charset="0"/>
              </a:rPr>
              <a:t>Parte I – analisi dei punti di forza e di criticità</a:t>
            </a:r>
            <a:endParaRPr lang="it-IT" sz="2400">
              <a:solidFill>
                <a:srgbClr val="008000"/>
              </a:solidFill>
            </a:endParaRPr>
          </a:p>
        </p:txBody>
      </p:sp>
      <p:graphicFrame>
        <p:nvGraphicFramePr>
          <p:cNvPr id="9816" name="Group 600"/>
          <p:cNvGraphicFramePr>
            <a:graphicFrameLocks noGrp="1"/>
          </p:cNvGraphicFramePr>
          <p:nvPr>
            <p:ph/>
          </p:nvPr>
        </p:nvGraphicFramePr>
        <p:xfrm>
          <a:off x="468313" y="782027"/>
          <a:ext cx="8229600" cy="5805511"/>
        </p:xfrm>
        <a:graphic>
          <a:graphicData uri="http://schemas.openxmlformats.org/drawingml/2006/table">
            <a:tbl>
              <a:tblPr/>
              <a:tblGrid>
                <a:gridCol w="7429500"/>
                <a:gridCol w="8001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A. Rilevazione BES presenti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n°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1. disabilità certificate (Legge 104/92 art.3, comma 1 e 3)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dell’infanzia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2. disturbi evolutivi specifici: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DSA (Legge 170/2010)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29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    Altro (ADHD, DOP, BORDERLINE COGNITIVO, …)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dell’infanzia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3. svantaggio (socio-economico, linguistico-culturale)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dell’infanzia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Totali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1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% su popolazione scolastica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78" name="Group 11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7"/>
        </p:xfrm>
        <a:graphic>
          <a:graphicData uri="http://schemas.openxmlformats.org/drawingml/2006/table">
            <a:tbl>
              <a:tblPr/>
              <a:tblGrid>
                <a:gridCol w="7429500"/>
                <a:gridCol w="800100"/>
              </a:tblGrid>
              <a:tr h="563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N°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PEI redatti dai GLHO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N°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PDP redatti dai Consigli di classe/team docenti </a:t>
                      </a:r>
                      <a:r>
                        <a:rPr kumimoji="0" lang="it-IT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in presenza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di relazione socio-sanitaria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dell’infanzia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31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N°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PDP redatti dai Consigli di classe/team docenti </a:t>
                      </a:r>
                      <a:r>
                        <a:rPr kumimoji="0" lang="it-IT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in assenza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di relazione socio-sanitaria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dell’infanzia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Scuole primarie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Scuola secondaria di I grado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68" name="Group 156"/>
          <p:cNvGraphicFramePr>
            <a:graphicFrameLocks noGrp="1"/>
          </p:cNvGraphicFramePr>
          <p:nvPr>
            <p:ph/>
          </p:nvPr>
        </p:nvGraphicFramePr>
        <p:xfrm>
          <a:off x="357188" y="279400"/>
          <a:ext cx="8229600" cy="6413577"/>
        </p:xfrm>
        <a:graphic>
          <a:graphicData uri="http://schemas.openxmlformats.org/drawingml/2006/table">
            <a:tbl>
              <a:tblPr/>
              <a:tblGrid>
                <a:gridCol w="4681538"/>
                <a:gridCol w="2662237"/>
                <a:gridCol w="885825"/>
              </a:tblGrid>
              <a:tr h="5112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B. Risorse professionali specifiche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Prevalentemente utilizzate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in…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Sì/ No/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parte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7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Docenti di sostegno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individualizzate e di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piccolo gruppo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laboratoriali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integrate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(classi aperte, laboratori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protetti, ecc.)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32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AEC</a:t>
                      </a:r>
                    </a:p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(Personale Educativo Assistenziale)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individualizzate e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piccolo gruppo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laboratoriali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integrate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(classi aperte, laboratori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protetti, ecc.)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Assistenti alla comunicazione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individualizzate e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piccolo gruppo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9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Attività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laboratoriali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integrate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(classi aperte, laboratori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protetti, ecc.)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65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Funzioni strumentali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44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Referenti di Istituto (disabilità, DSA, BES)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44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Psicopedagogisti e affini esterni/interni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Sportello d’ascolto e di dialogo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56"/>
          <p:cNvGraphicFramePr>
            <a:graphicFrameLocks/>
          </p:cNvGraphicFramePr>
          <p:nvPr/>
        </p:nvGraphicFramePr>
        <p:xfrm>
          <a:off x="357188" y="279400"/>
          <a:ext cx="8229600" cy="1927814"/>
        </p:xfrm>
        <a:graphic>
          <a:graphicData uri="http://schemas.openxmlformats.org/drawingml/2006/table">
            <a:tbl>
              <a:tblPr/>
              <a:tblGrid>
                <a:gridCol w="4681538"/>
                <a:gridCol w="2662237"/>
                <a:gridCol w="885825"/>
              </a:tblGrid>
              <a:tr h="511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Docenti tutor/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mentor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7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Altro: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2410</Words>
  <Application>Microsoft Office PowerPoint</Application>
  <PresentationFormat>Presentazione su schermo (4:3)</PresentationFormat>
  <Paragraphs>457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Preside</cp:lastModifiedBy>
  <cp:revision>134</cp:revision>
  <dcterms:created xsi:type="dcterms:W3CDTF">2015-06-16T16:02:13Z</dcterms:created>
  <dcterms:modified xsi:type="dcterms:W3CDTF">2017-07-18T12:56:10Z</dcterms:modified>
</cp:coreProperties>
</file>